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2015.03.25.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CDE75-89FD-47D4-96B5-7D53BD2E92D4}" type="datetimeFigureOut">
              <a:rPr lang="hu-HU" smtClean="0"/>
              <a:pPr/>
              <a:t>2015.03.25.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szövetségesek felülkerekedése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A háború 2. szakasza 1942-</a:t>
            </a:r>
            <a:br>
              <a:rPr lang="hu-HU" dirty="0" smtClean="0"/>
            </a:br>
            <a:r>
              <a:rPr lang="hu-HU" dirty="0" smtClean="0"/>
              <a:t>(a fordulat éve)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távol-keleti front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48098"/>
          </a:xfrm>
        </p:spPr>
        <p:txBody>
          <a:bodyPr>
            <a:normAutofit fontScale="85000" lnSpcReduction="10000"/>
          </a:bodyPr>
          <a:lstStyle/>
          <a:p>
            <a:r>
              <a:rPr lang="hu-HU" dirty="0" smtClean="0"/>
              <a:t>Japán területfoglalásai a 30-as években; oka a szigetország nyersanyaghiánya és zsúfoltsága 	„élettérre” van szüksége (</a:t>
            </a:r>
            <a:r>
              <a:rPr lang="hu-HU" dirty="0" err="1" smtClean="0"/>
              <a:t>Tanaka-terv</a:t>
            </a:r>
            <a:r>
              <a:rPr lang="hu-HU" dirty="0" smtClean="0"/>
              <a:t>)</a:t>
            </a:r>
          </a:p>
          <a:p>
            <a:r>
              <a:rPr lang="hu-HU" dirty="0" smtClean="0"/>
              <a:t>A politikát a tábornokok irányítják; a császár uralkodik, de nem kormányoz</a:t>
            </a:r>
          </a:p>
          <a:p>
            <a:r>
              <a:rPr lang="hu-HU" dirty="0" smtClean="0"/>
              <a:t>A hadsereg fanatikus és jól felszerelt; a hagyományos gyarmatosítók területeit megszerzi a Csendes-óceánon</a:t>
            </a:r>
          </a:p>
          <a:p>
            <a:r>
              <a:rPr lang="hu-HU" dirty="0" err="1" smtClean="0"/>
              <a:t>Midway-szgk</a:t>
            </a:r>
            <a:r>
              <a:rPr lang="hu-HU" dirty="0" smtClean="0"/>
              <a:t>.(1942 nyara): az USA legyőzi Japánt, 1943-ban megkezdi a „békaugrás hadműveletet”, azaz a japánok szigetről szigetre történő visszaszorítását</a:t>
            </a:r>
          </a:p>
          <a:p>
            <a:r>
              <a:rPr lang="hu-HU" dirty="0" smtClean="0"/>
              <a:t>Midway volt az első olyan tengeri csata, ahol az összecsapó flották nem is látták egymást, mert az ütközetet repülőgépekről vívták	TK. 119/6.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539552" y="1988840"/>
            <a:ext cx="571504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Az USA és Nagy-Britannia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980728"/>
            <a:ext cx="8507288" cy="559154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hu-HU" dirty="0" smtClean="0"/>
              <a:t>TK. 118/2., 3. : „fizess és vidd” alapú szállítások engedélyezése hadviselő feleknek</a:t>
            </a:r>
          </a:p>
          <a:p>
            <a:pPr algn="just"/>
            <a:r>
              <a:rPr lang="hu-HU" dirty="0" smtClean="0"/>
              <a:t>a </a:t>
            </a:r>
            <a:r>
              <a:rPr lang="hu-HU" b="1" i="1" dirty="0" smtClean="0"/>
              <a:t>kölcsönbérleti szerződés</a:t>
            </a:r>
            <a:r>
              <a:rPr lang="hu-HU" dirty="0" smtClean="0"/>
              <a:t>: a briteknek ingyenes hadianyag-szállítások</a:t>
            </a:r>
          </a:p>
          <a:p>
            <a:pPr algn="just"/>
            <a:r>
              <a:rPr lang="hu-HU" b="1" dirty="0" smtClean="0"/>
              <a:t>Pearl Harbor (1941. dec. 7.) </a:t>
            </a:r>
            <a:r>
              <a:rPr lang="hu-HU" dirty="0" smtClean="0"/>
              <a:t>az USA csendes-óceáni flottájának fő támaszpontja</a:t>
            </a:r>
          </a:p>
          <a:p>
            <a:pPr algn="just"/>
            <a:r>
              <a:rPr lang="hu-HU" dirty="0" smtClean="0"/>
              <a:t>előzménye: az USA Japán számára nyersanyag bojkottot hirdet, ez ellehetetlenítené a szigetország gazdaságát</a:t>
            </a:r>
            <a:br>
              <a:rPr lang="hu-HU" dirty="0" smtClean="0"/>
            </a:br>
            <a:r>
              <a:rPr lang="hu-HU" dirty="0" smtClean="0"/>
              <a:t>	hadüzenet nélküli japán támadás, mely az óriás csatahajókat érinti, a repülőgép-anyahajókat nem </a:t>
            </a:r>
            <a:br>
              <a:rPr lang="hu-HU" dirty="0" smtClean="0"/>
            </a:br>
            <a:r>
              <a:rPr lang="hu-HU" dirty="0" smtClean="0"/>
              <a:t>(a támaszpontot el kellett volna foglalni!)</a:t>
            </a:r>
          </a:p>
          <a:p>
            <a:pPr lvl="1" algn="just">
              <a:buNone/>
            </a:pPr>
            <a:r>
              <a:rPr lang="hu-HU" b="1" dirty="0" smtClean="0"/>
              <a:t>Az USA belép a háborúba</a:t>
            </a:r>
            <a:r>
              <a:rPr lang="hu-HU" dirty="0" smtClean="0"/>
              <a:t>, Churchill: „most már egy hajóban evezünk” </a:t>
            </a:r>
          </a:p>
          <a:p>
            <a:pPr lvl="1" algn="just">
              <a:buNone/>
            </a:pPr>
            <a:r>
              <a:rPr lang="hu-HU" dirty="0" smtClean="0"/>
              <a:t>Németország hadat üzen az USA-nak, ez Hitler nagy katonai baklövése!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260266" y="4005064"/>
            <a:ext cx="64294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Jobbra nyíl 4"/>
          <p:cNvSpPr/>
          <p:nvPr/>
        </p:nvSpPr>
        <p:spPr>
          <a:xfrm>
            <a:off x="197289" y="4974607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Jobbra nyíl 5"/>
          <p:cNvSpPr/>
          <p:nvPr/>
        </p:nvSpPr>
        <p:spPr>
          <a:xfrm>
            <a:off x="172997" y="5661248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1512168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Az afrikai front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El-Alamein</a:t>
            </a:r>
            <a:r>
              <a:rPr lang="hu-HU" dirty="0" smtClean="0"/>
              <a:t> (1942. nov.) és következményei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2132856"/>
            <a:ext cx="8579296" cy="4320480"/>
          </a:xfrm>
        </p:spPr>
        <p:txBody>
          <a:bodyPr/>
          <a:lstStyle/>
          <a:p>
            <a:r>
              <a:rPr lang="hu-HU" dirty="0" smtClean="0"/>
              <a:t>Rommel veresége a britektől  Egyiptomban (Montgomery tábornok)</a:t>
            </a:r>
          </a:p>
          <a:p>
            <a:r>
              <a:rPr lang="hu-HU" dirty="0" smtClean="0"/>
              <a:t>Eisenhower partraszállása Marokkóban	</a:t>
            </a:r>
            <a:br>
              <a:rPr lang="hu-HU" dirty="0" smtClean="0"/>
            </a:br>
            <a:r>
              <a:rPr lang="hu-HU" dirty="0" smtClean="0"/>
              <a:t>	a szövetségesek kiűzik a németeket Afrikából (1943 eleje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310128" y="3897052"/>
            <a:ext cx="572227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keleti front: Sztálingrád I.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u-HU" dirty="0" smtClean="0"/>
              <a:t>A német támadás fő célkitűzése a kaukázusi olajmezők megszerzése</a:t>
            </a:r>
          </a:p>
          <a:p>
            <a:pPr algn="just"/>
            <a:r>
              <a:rPr lang="hu-HU" dirty="0" smtClean="0"/>
              <a:t>Növekszik a csatlósok részvétele</a:t>
            </a:r>
          </a:p>
          <a:p>
            <a:pPr algn="just"/>
            <a:r>
              <a:rPr lang="hu-HU" dirty="0" smtClean="0"/>
              <a:t>A szovjet haditermelést az Ural mögött újraindították; új fegyvereik a  </a:t>
            </a:r>
            <a:r>
              <a:rPr lang="hu-HU" i="1" dirty="0" smtClean="0"/>
              <a:t>T-34-es tank </a:t>
            </a:r>
            <a:r>
              <a:rPr lang="hu-HU" dirty="0" smtClean="0"/>
              <a:t>erős páncélzattal és gyenge rádióval, illetve a rakéta sorozatvető (</a:t>
            </a:r>
            <a:r>
              <a:rPr lang="hu-HU" i="1" dirty="0" smtClean="0"/>
              <a:t>Sztálin-orgona</a:t>
            </a:r>
            <a:r>
              <a:rPr lang="hu-HU" dirty="0" smtClean="0"/>
              <a:t>). </a:t>
            </a:r>
          </a:p>
          <a:p>
            <a:pPr algn="just"/>
            <a:r>
              <a:rPr lang="hu-HU" dirty="0" smtClean="0"/>
              <a:t>A kölcsönbérleti szállításokból a </a:t>
            </a:r>
            <a:r>
              <a:rPr lang="hu-HU" dirty="0" err="1" smtClean="0"/>
              <a:t>Szu</a:t>
            </a:r>
            <a:r>
              <a:rPr lang="hu-HU" dirty="0" smtClean="0"/>
              <a:t>. is részesedett (de Sztálin a 2. front megnyitását szerette volna elérni; a szövetségeseknek erre nem volt kapacitásuk, illetve a németek megroppanásáig nem is akarták ezt komolyan).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Sztálingrád II.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hu-HU" dirty="0" smtClean="0"/>
              <a:t>Tipikus városi harc fejvadászokkal, az erődként használt házakban emeletenként különböző fegyverekkel. Kiderül: a tankok nem valók az utcákra.</a:t>
            </a:r>
          </a:p>
          <a:p>
            <a:pPr algn="just"/>
            <a:r>
              <a:rPr lang="hu-HU" dirty="0" smtClean="0"/>
              <a:t>A visszavonulás Hitler parancsa értelmében nem lehetséges; a légierő viszont nem tudja biztosítani a hadsereg utánpótlását. </a:t>
            </a:r>
          </a:p>
          <a:p>
            <a:pPr algn="just"/>
            <a:r>
              <a:rPr lang="hu-HU" dirty="0" smtClean="0"/>
              <a:t>A távol-keleti alakulatok segítségével a németeket bekerítik Sztálingrádnál; </a:t>
            </a:r>
            <a:r>
              <a:rPr lang="hu-HU" b="1" dirty="0" err="1" smtClean="0"/>
              <a:t>Paulus</a:t>
            </a:r>
            <a:r>
              <a:rPr lang="hu-HU" b="1" dirty="0" smtClean="0"/>
              <a:t> tábornok megadja magát (1943. febr. 2.)</a:t>
            </a:r>
            <a:r>
              <a:rPr lang="hu-HU" dirty="0" smtClean="0"/>
              <a:t>. Ő nemrég kinevezett tábornok; Hitler azt várta tőle, hogy inkább legyen öngyilkos, de ezt nem tette meg.</a:t>
            </a:r>
          </a:p>
          <a:p>
            <a:pPr algn="just"/>
            <a:r>
              <a:rPr lang="hu-HU" dirty="0" smtClean="0"/>
              <a:t>A 2. magyar hadsereg katasztrófája a Donnál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kurszki páncéloscsata (1943. júl.)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Mennyiségi szovjet fölény	győzelem; a németek folyamatos nyugat felé szorítása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5220072" y="1772816"/>
            <a:ext cx="576064" cy="1897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3074" name="Picture 2" descr="http://panzers.lapunk.hu/tarhely/panzers/kepek/t_34_76_m4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928934"/>
            <a:ext cx="3810000" cy="2686051"/>
          </a:xfrm>
          <a:prstGeom prst="rect">
            <a:avLst/>
          </a:prstGeom>
          <a:noFill/>
        </p:spPr>
      </p:pic>
      <p:sp>
        <p:nvSpPr>
          <p:cNvPr id="6" name="Szövegdoboz 5"/>
          <p:cNvSpPr txBox="1"/>
          <p:nvPr/>
        </p:nvSpPr>
        <p:spPr>
          <a:xfrm>
            <a:off x="357158" y="6215082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A T-34-es tank</a:t>
            </a:r>
            <a:endParaRPr lang="hu-HU" dirty="0"/>
          </a:p>
        </p:txBody>
      </p:sp>
      <p:pic>
        <p:nvPicPr>
          <p:cNvPr id="3076" name="Picture 4" descr="http://panzers.lapunk.hu/tarhely/panzers/kepek/katyus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2857496"/>
            <a:ext cx="3600450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Partraszállás Szicíliában, majd Dél-Itáliában (1943 nyara)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hu-HU" dirty="0" smtClean="0"/>
              <a:t>Churchill szerint a térségben kellene megnyitni a 2. frontot, „Európa lágy altestén”, hogy a nyugati szövetségesek előbb érjenek Berlinbe, mint Sztálin. </a:t>
            </a:r>
            <a:r>
              <a:rPr lang="hu-HU" i="1" dirty="0" smtClean="0"/>
              <a:t>Eisenhower szerint ez nem katonai, hanem politikai vélemény. </a:t>
            </a:r>
            <a:r>
              <a:rPr lang="hu-HU" dirty="0" smtClean="0"/>
              <a:t>			</a:t>
            </a:r>
            <a:r>
              <a:rPr lang="hu-HU" i="1" dirty="0" smtClean="0"/>
              <a:t>TK. 127. o. Nézőpontok</a:t>
            </a:r>
          </a:p>
          <a:p>
            <a:pPr algn="just"/>
            <a:r>
              <a:rPr lang="hu-HU" dirty="0" smtClean="0"/>
              <a:t>Az olasz király lemondatja Mussolinit, az állam kilép a háborúból, </a:t>
            </a:r>
          </a:p>
          <a:p>
            <a:pPr algn="just"/>
            <a:r>
              <a:rPr lang="hu-HU" dirty="0" smtClean="0"/>
              <a:t>de a szövetségesek lassan haladnak észak felé, így Németország megszállhatja Olaszországot. Mussolinit is kiszabadítják. </a:t>
            </a:r>
          </a:p>
          <a:p>
            <a:pPr algn="just"/>
            <a:r>
              <a:rPr lang="hu-HU" dirty="0" smtClean="0"/>
              <a:t>A „csigaoffenzíva” a szövetségesek akciója.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Az atlanti csata </a:t>
            </a:r>
            <a:br>
              <a:rPr lang="hu-HU" dirty="0" smtClean="0"/>
            </a:br>
            <a:r>
              <a:rPr lang="hu-HU" dirty="0" smtClean="0"/>
              <a:t>1943-ra szövetséges győzelemmel zárul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u-HU" dirty="0" smtClean="0"/>
              <a:t>A tengeralattjárókat a németek másodlagos kérdésként kezelték, de a háború 1. szakaszában nagy veszteségeket okoztak a brit utánpótlás-szállításnak.</a:t>
            </a:r>
          </a:p>
          <a:p>
            <a:pPr algn="just"/>
            <a:r>
              <a:rPr lang="hu-HU" dirty="0" smtClean="0"/>
              <a:t>Amikor már repülőgépes biztosítással érkeztek a tengerentúlról a szállítmányok, a tengeralattjáró háború kudarcra volt ítélve.</a:t>
            </a:r>
          </a:p>
          <a:p>
            <a:pPr algn="just"/>
            <a:r>
              <a:rPr lang="hu-HU" dirty="0" smtClean="0"/>
              <a:t>A szövetségesek a német hadiipar fontosabb városait bombázzák, hogy a civil ellenállást megtörjék. Ez nem jár sikerrel. </a:t>
            </a:r>
            <a:br>
              <a:rPr lang="hu-HU" dirty="0" smtClean="0"/>
            </a:br>
            <a:r>
              <a:rPr lang="hu-HU" i="1" dirty="0" smtClean="0"/>
              <a:t>TK. 122. o. Nézőpontok 18.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xmlns="" val="10121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394</Words>
  <Application>Microsoft Office PowerPoint</Application>
  <PresentationFormat>Diavetítés a képernyőre (4:3 oldalarány)</PresentationFormat>
  <Paragraphs>40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Office-téma</vt:lpstr>
      <vt:lpstr>A szövetségesek felülkerekedése</vt:lpstr>
      <vt:lpstr>A távol-keleti front</vt:lpstr>
      <vt:lpstr>Az USA és Nagy-Britannia</vt:lpstr>
      <vt:lpstr>Az afrikai front El-Alamein (1942. nov.) és következményei</vt:lpstr>
      <vt:lpstr>A keleti front: Sztálingrád I.</vt:lpstr>
      <vt:lpstr>Sztálingrád II. </vt:lpstr>
      <vt:lpstr>A kurszki páncéloscsata (1943. júl.)</vt:lpstr>
      <vt:lpstr>Partraszállás Szicíliában, majd Dél-Itáliában (1943 nyara)</vt:lpstr>
      <vt:lpstr>Az atlanti csata  1943-ra szövetséges győzelemmel zárul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szövetségesek felülkerekedése</dc:title>
  <dc:creator>Töri1</dc:creator>
  <cp:lastModifiedBy>WinXP4ever</cp:lastModifiedBy>
  <cp:revision>13</cp:revision>
  <dcterms:created xsi:type="dcterms:W3CDTF">2015-03-24T12:04:57Z</dcterms:created>
  <dcterms:modified xsi:type="dcterms:W3CDTF">2015-03-25T09:41:25Z</dcterms:modified>
</cp:coreProperties>
</file>